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57" r:id="rId6"/>
    <p:sldId id="258" r:id="rId7"/>
    <p:sldId id="266" r:id="rId8"/>
    <p:sldId id="259" r:id="rId9"/>
    <p:sldId id="270" r:id="rId10"/>
    <p:sldId id="261" r:id="rId11"/>
    <p:sldId id="260" r:id="rId12"/>
    <p:sldId id="262" r:id="rId13"/>
    <p:sldId id="268" r:id="rId14"/>
    <p:sldId id="267" r:id="rId15"/>
    <p:sldId id="263" r:id="rId16"/>
    <p:sldId id="26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35737-0405-44CD-B0C2-92E835D85AD6}" type="datetimeFigureOut">
              <a:rPr lang="en-GB" smtClean="0"/>
              <a:t>21/04/2023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48AF-7B34-4EF0-B495-39090354505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35737-0405-44CD-B0C2-92E835D85AD6}" type="datetimeFigureOut">
              <a:rPr lang="en-GB" smtClean="0"/>
              <a:t>21/04/2023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48AF-7B34-4EF0-B495-39090354505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35737-0405-44CD-B0C2-92E835D85AD6}" type="datetimeFigureOut">
              <a:rPr lang="en-GB" smtClean="0"/>
              <a:t>21/04/2023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48AF-7B34-4EF0-B495-390903545054}" type="slidenum">
              <a:rPr lang="en-GB" smtClean="0"/>
              <a:t>‹#›</a:t>
            </a:fld>
            <a:endParaRPr lang="en-GB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35737-0405-44CD-B0C2-92E835D85AD6}" type="datetimeFigureOut">
              <a:rPr lang="en-GB" smtClean="0"/>
              <a:t>21/04/2023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48AF-7B34-4EF0-B495-39090354505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35737-0405-44CD-B0C2-92E835D85AD6}" type="datetimeFigureOut">
              <a:rPr lang="en-GB" smtClean="0"/>
              <a:t>21/04/2023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48AF-7B34-4EF0-B495-39090354505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35737-0405-44CD-B0C2-92E835D85AD6}" type="datetimeFigureOut">
              <a:rPr lang="en-GB" smtClean="0"/>
              <a:t>21/04/2023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48AF-7B34-4EF0-B495-390903545054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35737-0405-44CD-B0C2-92E835D85AD6}" type="datetimeFigureOut">
              <a:rPr lang="en-GB" smtClean="0"/>
              <a:t>21/04/2023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48AF-7B34-4EF0-B495-39090354505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35737-0405-44CD-B0C2-92E835D85AD6}" type="datetimeFigureOut">
              <a:rPr lang="en-GB" smtClean="0"/>
              <a:t>21/04/2023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48AF-7B34-4EF0-B495-39090354505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35737-0405-44CD-B0C2-92E835D85AD6}" type="datetimeFigureOut">
              <a:rPr lang="en-GB" smtClean="0"/>
              <a:t>21/04/2023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48AF-7B34-4EF0-B495-39090354505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35737-0405-44CD-B0C2-92E835D85AD6}" type="datetimeFigureOut">
              <a:rPr lang="en-GB" smtClean="0"/>
              <a:t>21/04/2023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48AF-7B34-4EF0-B495-390903545054}" type="slidenum">
              <a:rPr lang="en-GB" smtClean="0"/>
              <a:t>‹#›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35737-0405-44CD-B0C2-92E835D85AD6}" type="datetimeFigureOut">
              <a:rPr lang="en-GB" smtClean="0"/>
              <a:t>21/04/2023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48AF-7B34-4EF0-B495-390903545054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7D35737-0405-44CD-B0C2-92E835D85AD6}" type="datetimeFigureOut">
              <a:rPr lang="en-GB" smtClean="0"/>
              <a:t>21/04/2023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6C648AF-7B34-4EF0-B495-390903545054}" type="slidenum">
              <a:rPr lang="en-GB" smtClean="0"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6000" b="1" dirty="0"/>
              <a:t>Key Stage 2 SATs 2022- 23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0"/>
            <a:ext cx="6400800" cy="2537295"/>
          </a:xfrm>
        </p:spPr>
        <p:txBody>
          <a:bodyPr>
            <a:normAutofit/>
          </a:bodyPr>
          <a:lstStyle/>
          <a:p>
            <a:r>
              <a:rPr lang="en-GB" sz="4400" dirty="0"/>
              <a:t>Information for Parents</a:t>
            </a:r>
          </a:p>
          <a:p>
            <a:endParaRPr lang="en-GB" sz="4400" dirty="0"/>
          </a:p>
          <a:p>
            <a:r>
              <a:rPr lang="en-GB" sz="4400">
                <a:solidFill>
                  <a:schemeClr val="tx1"/>
                </a:solidFill>
              </a:rPr>
              <a:t>Loxley </a:t>
            </a:r>
            <a:r>
              <a:rPr lang="en-GB" sz="4400" dirty="0">
                <a:solidFill>
                  <a:schemeClr val="tx1"/>
                </a:solidFill>
              </a:rPr>
              <a:t>Primary School</a:t>
            </a:r>
          </a:p>
        </p:txBody>
      </p:sp>
    </p:spTree>
    <p:extLst>
      <p:ext uri="{BB962C8B-B14F-4D97-AF65-F5344CB8AC3E}">
        <p14:creationId xmlns:p14="http://schemas.microsoft.com/office/powerpoint/2010/main" val="5395269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i="1" dirty="0"/>
              <a:t>Papers 2 &amp; 3: </a:t>
            </a:r>
          </a:p>
          <a:p>
            <a:r>
              <a:rPr lang="en-GB" b="1" dirty="0"/>
              <a:t>Problem solving and reasoning. (40 minutes each). </a:t>
            </a:r>
            <a:r>
              <a:rPr lang="en-GB" dirty="0"/>
              <a:t>Pupils will still need calculation skills and the questions will be varied  including multiple choice, matching to a correct answer, completing a table or drawing a shape. Some questions will also require children to show or explain their working out.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Mathematics (2)</a:t>
            </a:r>
          </a:p>
        </p:txBody>
      </p:sp>
    </p:spTree>
    <p:extLst>
      <p:ext uri="{BB962C8B-B14F-4D97-AF65-F5344CB8AC3E}">
        <p14:creationId xmlns:p14="http://schemas.microsoft.com/office/powerpoint/2010/main" val="4251353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Writing is assessed solely </a:t>
            </a:r>
            <a:r>
              <a:rPr lang="en-GB" b="1" dirty="0"/>
              <a:t>by the class teachers</a:t>
            </a:r>
            <a:r>
              <a:rPr lang="en-GB" dirty="0"/>
              <a:t>, and it is recommended that these judgements are validated externally. This can be at consortium level, at ‘agreement trialling’ with the LA, or formal moderation by LA moderators. </a:t>
            </a:r>
          </a:p>
          <a:p>
            <a:r>
              <a:rPr lang="en-GB" dirty="0"/>
              <a:t>Writing is assessed across many samples of writing activities. Staff plan writing opportunities in order to give children the chance to show off their writing skills across a range of pieces and genres over several months.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Writing</a:t>
            </a:r>
          </a:p>
        </p:txBody>
      </p:sp>
    </p:spTree>
    <p:extLst>
      <p:ext uri="{BB962C8B-B14F-4D97-AF65-F5344CB8AC3E}">
        <p14:creationId xmlns:p14="http://schemas.microsoft.com/office/powerpoint/2010/main" val="34744591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67833" y="2708920"/>
            <a:ext cx="7408333" cy="3240360"/>
          </a:xfrm>
        </p:spPr>
        <p:txBody>
          <a:bodyPr/>
          <a:lstStyle/>
          <a:p>
            <a:r>
              <a:rPr lang="en-GB" dirty="0"/>
              <a:t>Still teaching the National Curriculum!</a:t>
            </a:r>
          </a:p>
          <a:p>
            <a:r>
              <a:rPr lang="en-GB" dirty="0"/>
              <a:t>Mini test sessions to analyse for gaps .</a:t>
            </a:r>
          </a:p>
          <a:p>
            <a:r>
              <a:rPr lang="en-GB" dirty="0"/>
              <a:t>Intervention sessions to ensure that children have 1:1 or small group sessions to address any issues.</a:t>
            </a:r>
          </a:p>
          <a:p>
            <a:r>
              <a:rPr lang="en-GB" dirty="0"/>
              <a:t>Keeping it all as stress free as possible – we do not want children to become overly stressed.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we are doing in school</a:t>
            </a:r>
          </a:p>
        </p:txBody>
      </p:sp>
    </p:spTree>
    <p:extLst>
      <p:ext uri="{BB962C8B-B14F-4D97-AF65-F5344CB8AC3E}">
        <p14:creationId xmlns:p14="http://schemas.microsoft.com/office/powerpoint/2010/main" val="17816076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Support and reassure when completing homework.</a:t>
            </a:r>
          </a:p>
          <a:p>
            <a:r>
              <a:rPr lang="en-GB" dirty="0"/>
              <a:t>Aim for  the best possible attendance.</a:t>
            </a:r>
          </a:p>
          <a:p>
            <a:r>
              <a:rPr lang="en-GB" dirty="0"/>
              <a:t>Encourage a little and often approach to school led tasks – spelling/reading/times tables.</a:t>
            </a:r>
          </a:p>
          <a:p>
            <a:r>
              <a:rPr lang="en-GB" dirty="0"/>
              <a:t>Ensure a good night’s sleep and a healthy breakfast each day so that children are ready to learn.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parents can do at home</a:t>
            </a:r>
          </a:p>
        </p:txBody>
      </p:sp>
    </p:spTree>
    <p:extLst>
      <p:ext uri="{BB962C8B-B14F-4D97-AF65-F5344CB8AC3E}">
        <p14:creationId xmlns:p14="http://schemas.microsoft.com/office/powerpoint/2010/main" val="1279497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99592" y="2420888"/>
            <a:ext cx="7448583" cy="3816424"/>
          </a:xfrm>
        </p:spPr>
        <p:txBody>
          <a:bodyPr>
            <a:normAutofit/>
          </a:bodyPr>
          <a:lstStyle/>
          <a:p>
            <a:r>
              <a:rPr lang="en-GB" dirty="0"/>
              <a:t>SATs tests were first used in May 2016.</a:t>
            </a:r>
          </a:p>
          <a:p>
            <a:r>
              <a:rPr lang="en-GB" dirty="0"/>
              <a:t>The assessments are a mix of tests and Teacher Assessments. The tests are used to provide evidence and support the class teacher’s judgement.</a:t>
            </a:r>
          </a:p>
          <a:p>
            <a:r>
              <a:rPr lang="en-GB" dirty="0"/>
              <a:t>From 2016 test scores were reported as ‘scaled scores’. (Please see the next slide) </a:t>
            </a:r>
          </a:p>
          <a:p>
            <a:r>
              <a:rPr lang="en-GB" dirty="0"/>
              <a:t>Test results and Teacher Assessment judgements are reported to parents. Parents will receive their children’s score with their annual end of year report.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</a:t>
            </a:r>
          </a:p>
        </p:txBody>
      </p:sp>
    </p:spTree>
    <p:extLst>
      <p:ext uri="{BB962C8B-B14F-4D97-AF65-F5344CB8AC3E}">
        <p14:creationId xmlns:p14="http://schemas.microsoft.com/office/powerpoint/2010/main" val="724224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 scaled score is a numerical result rather than a ‘level’.</a:t>
            </a:r>
          </a:p>
          <a:p>
            <a:r>
              <a:rPr lang="en-GB" dirty="0"/>
              <a:t>A score of 100 will be the ‘national standard’.</a:t>
            </a:r>
          </a:p>
          <a:p>
            <a:r>
              <a:rPr lang="en-GB" dirty="0"/>
              <a:t>Each pupil’s raw score will be converted on a scale to a ‘scaled score’.</a:t>
            </a:r>
          </a:p>
          <a:p>
            <a:r>
              <a:rPr lang="en-GB" dirty="0"/>
              <a:t>A pupil scoring 100 or above will have been able to demonstrate sufficient knowledge in the area assessed by the test.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are ‘scaled scores’?</a:t>
            </a:r>
          </a:p>
        </p:txBody>
      </p:sp>
    </p:spTree>
    <p:extLst>
      <p:ext uri="{BB962C8B-B14F-4D97-AF65-F5344CB8AC3E}">
        <p14:creationId xmlns:p14="http://schemas.microsoft.com/office/powerpoint/2010/main" val="2757174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previous SATs rounds there were separate tests for higher attaining pupils, but this was removed from 2015.</a:t>
            </a:r>
          </a:p>
          <a:p>
            <a:r>
              <a:rPr lang="en-GB" dirty="0"/>
              <a:t>Each test now has more scope for higher ability pupils to show their strengths.</a:t>
            </a:r>
          </a:p>
          <a:p>
            <a:r>
              <a:rPr lang="en-GB" dirty="0"/>
              <a:t>Children are judged as achieving ‘Greater Depth’ if their scaled score is 110+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Higher Attaining Pupils</a:t>
            </a:r>
          </a:p>
        </p:txBody>
      </p:sp>
    </p:spTree>
    <p:extLst>
      <p:ext uri="{BB962C8B-B14F-4D97-AF65-F5344CB8AC3E}">
        <p14:creationId xmlns:p14="http://schemas.microsoft.com/office/powerpoint/2010/main" val="285577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dirty="0"/>
              <a:t>The week beginning the </a:t>
            </a:r>
            <a:r>
              <a:rPr lang="en-GB" b="1" u="sng" dirty="0"/>
              <a:t>9th May </a:t>
            </a:r>
            <a:r>
              <a:rPr lang="en-GB" dirty="0"/>
              <a:t> Year 6 children will have tests in:</a:t>
            </a:r>
          </a:p>
          <a:p>
            <a:r>
              <a:rPr lang="en-GB" dirty="0"/>
              <a:t>Reading (60 minutes)</a:t>
            </a:r>
          </a:p>
          <a:p>
            <a:r>
              <a:rPr lang="en-GB" dirty="0"/>
              <a:t>Grammar and Punctuation (45 minutes)</a:t>
            </a:r>
          </a:p>
          <a:p>
            <a:r>
              <a:rPr lang="en-GB" dirty="0"/>
              <a:t>Spelling (15 minutes)</a:t>
            </a:r>
          </a:p>
          <a:p>
            <a:r>
              <a:rPr lang="en-GB" dirty="0"/>
              <a:t>Maths Paper 1 – Arithmetic (30 minutes)</a:t>
            </a:r>
          </a:p>
          <a:p>
            <a:r>
              <a:rPr lang="en-GB" dirty="0"/>
              <a:t>Maths Paper 2 – Problem Solving &amp; Reasoning (40 minutes)</a:t>
            </a:r>
          </a:p>
          <a:p>
            <a:r>
              <a:rPr lang="en-GB" dirty="0"/>
              <a:t>Maths Paper 3 - Problem Solving &amp; Reasoning (40 minutes)</a:t>
            </a:r>
          </a:p>
          <a:p>
            <a:endParaRPr lang="en-GB" dirty="0"/>
          </a:p>
          <a:p>
            <a:r>
              <a:rPr lang="en-GB" dirty="0"/>
              <a:t>Writing is assessed differently (see later slide)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Tests</a:t>
            </a:r>
          </a:p>
        </p:txBody>
      </p:sp>
    </p:spTree>
    <p:extLst>
      <p:ext uri="{BB962C8B-B14F-4D97-AF65-F5344CB8AC3E}">
        <p14:creationId xmlns:p14="http://schemas.microsoft.com/office/powerpoint/2010/main" val="2131555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1" y="2675467"/>
            <a:ext cx="8363272" cy="3450696"/>
          </a:xfrm>
        </p:spPr>
        <p:txBody>
          <a:bodyPr/>
          <a:lstStyle/>
          <a:p>
            <a:r>
              <a:rPr lang="en-GB" b="1" dirty="0"/>
              <a:t>Tuesday 9 May</a:t>
            </a:r>
            <a:r>
              <a:rPr lang="en-GB" dirty="0"/>
              <a:t>: English grammar, punctuation and spelling (GPS) papers 1 (questions) and 2 (spelling)</a:t>
            </a:r>
          </a:p>
          <a:p>
            <a:r>
              <a:rPr lang="en-GB" b="1" dirty="0"/>
              <a:t>Wednesday 10 May</a:t>
            </a:r>
            <a:r>
              <a:rPr lang="en-GB" dirty="0"/>
              <a:t>: English reading paper</a:t>
            </a:r>
          </a:p>
          <a:p>
            <a:r>
              <a:rPr lang="en-GB" b="1" dirty="0"/>
              <a:t>Thursday 11 May: </a:t>
            </a:r>
            <a:r>
              <a:rPr lang="en-GB" dirty="0"/>
              <a:t>mathematics papers 1 (arithmetic) and 2 (reasoning)</a:t>
            </a:r>
          </a:p>
          <a:p>
            <a:r>
              <a:rPr lang="en-GB" b="1" dirty="0"/>
              <a:t>Friday 12 May</a:t>
            </a:r>
            <a:r>
              <a:rPr lang="en-GB" dirty="0"/>
              <a:t>: mathematics paper 3 (reasoning)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Timetable</a:t>
            </a:r>
          </a:p>
        </p:txBody>
      </p:sp>
    </p:spTree>
    <p:extLst>
      <p:ext uri="{BB962C8B-B14F-4D97-AF65-F5344CB8AC3E}">
        <p14:creationId xmlns:p14="http://schemas.microsoft.com/office/powerpoint/2010/main" val="2114427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There are 2 tests:</a:t>
            </a:r>
          </a:p>
          <a:p>
            <a:pPr marL="0" indent="0">
              <a:buNone/>
            </a:pPr>
            <a:r>
              <a:rPr lang="en-GB" dirty="0"/>
              <a:t>Paper 1: Questions. There will be multiple choice questions and one word answers. 45 minutes.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Paper 2: Spelling. This is read out by the teacher and the children have one word to complete a sentence in their answer booklet. 15 minutes approximately.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Grammar, Punctuation &amp; Spelling</a:t>
            </a:r>
          </a:p>
        </p:txBody>
      </p:sp>
    </p:spTree>
    <p:extLst>
      <p:ext uri="{BB962C8B-B14F-4D97-AF65-F5344CB8AC3E}">
        <p14:creationId xmlns:p14="http://schemas.microsoft.com/office/powerpoint/2010/main" val="1140878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Reading is assessed on one test. Children have a booklet containing 3 unrelated texts. </a:t>
            </a:r>
          </a:p>
          <a:p>
            <a:r>
              <a:rPr lang="en-GB" dirty="0"/>
              <a:t>There is usually a variety of text types such as poetry, fiction, or non fiction.</a:t>
            </a:r>
          </a:p>
          <a:p>
            <a:r>
              <a:rPr lang="en-GB" dirty="0"/>
              <a:t>Questions can be multiple choice, one word answers or questions that require a more considered written answer.</a:t>
            </a:r>
          </a:p>
          <a:p>
            <a:r>
              <a:rPr lang="en-GB" dirty="0"/>
              <a:t>The test lasts for 1 hour.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Reading</a:t>
            </a:r>
          </a:p>
        </p:txBody>
      </p:sp>
    </p:spTree>
    <p:extLst>
      <p:ext uri="{BB962C8B-B14F-4D97-AF65-F5344CB8AC3E}">
        <p14:creationId xmlns:p14="http://schemas.microsoft.com/office/powerpoint/2010/main" val="1953159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There are 3 tests: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i="1" dirty="0"/>
              <a:t>Paper 1: Arithmetic. (30 minutes). </a:t>
            </a:r>
            <a:r>
              <a:rPr lang="en-GB" dirty="0"/>
              <a:t>This covers calculation methods for all 4 operations, fractions, percentages and decimals.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Questions gradually increase in difficulty.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Mathematics (1)</a:t>
            </a:r>
          </a:p>
        </p:txBody>
      </p:sp>
    </p:spTree>
    <p:extLst>
      <p:ext uri="{BB962C8B-B14F-4D97-AF65-F5344CB8AC3E}">
        <p14:creationId xmlns:p14="http://schemas.microsoft.com/office/powerpoint/2010/main" val="38417088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5A5925E9CEF345B9077EC099AA4D77" ma:contentTypeVersion="14" ma:contentTypeDescription="Create a new document." ma:contentTypeScope="" ma:versionID="78fbfff89f5ac489f9a2d404e71eb75e">
  <xsd:schema xmlns:xsd="http://www.w3.org/2001/XMLSchema" xmlns:xs="http://www.w3.org/2001/XMLSchema" xmlns:p="http://schemas.microsoft.com/office/2006/metadata/properties" xmlns:ns3="3f63a73d-5cef-492b-bfd9-024a1b7e7f0c" xmlns:ns4="15550c19-e616-47a1-be6c-b4c9608187f9" targetNamespace="http://schemas.microsoft.com/office/2006/metadata/properties" ma:root="true" ma:fieldsID="3f5af70639940a4e5bf2538b9df4b285" ns3:_="" ns4:_="">
    <xsd:import namespace="3f63a73d-5cef-492b-bfd9-024a1b7e7f0c"/>
    <xsd:import namespace="15550c19-e616-47a1-be6c-b4c9608187f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63a73d-5cef-492b-bfd9-024a1b7e7f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550c19-e616-47a1-be6c-b4c9608187f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6BAEE97-CA6D-4B25-920B-3D3E04113D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63a73d-5cef-492b-bfd9-024a1b7e7f0c"/>
    <ds:schemaRef ds:uri="15550c19-e616-47a1-be6c-b4c9608187f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33E0F05-E553-4F07-96F0-28471CA7F53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5ED9ED8-8299-4CAF-84A6-B010FC7FFCBF}">
  <ds:schemaRefs>
    <ds:schemaRef ds:uri="http://purl.org/dc/dcmitype/"/>
    <ds:schemaRef ds:uri="http://purl.org/dc/elements/1.1/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3f63a73d-5cef-492b-bfd9-024a1b7e7f0c"/>
    <ds:schemaRef ds:uri="15550c19-e616-47a1-be6c-b4c9608187f9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472</TotalTime>
  <Words>762</Words>
  <Application>Microsoft Office PowerPoint</Application>
  <PresentationFormat>On-screen Show (4:3)</PresentationFormat>
  <Paragraphs>65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Candara</vt:lpstr>
      <vt:lpstr>Symbol</vt:lpstr>
      <vt:lpstr>Waveform</vt:lpstr>
      <vt:lpstr>Key Stage 2 SATs 2022- 23</vt:lpstr>
      <vt:lpstr>Background</vt:lpstr>
      <vt:lpstr>What are ‘scaled scores’?</vt:lpstr>
      <vt:lpstr>Higher Attaining Pupils</vt:lpstr>
      <vt:lpstr>The Tests</vt:lpstr>
      <vt:lpstr>Timetable</vt:lpstr>
      <vt:lpstr>Grammar, Punctuation &amp; Spelling</vt:lpstr>
      <vt:lpstr>Reading</vt:lpstr>
      <vt:lpstr>Mathematics (1)</vt:lpstr>
      <vt:lpstr>Mathematics (2)</vt:lpstr>
      <vt:lpstr>Writing</vt:lpstr>
      <vt:lpstr>What we are doing in school</vt:lpstr>
      <vt:lpstr>What parents can do at home</vt:lpstr>
    </vt:vector>
  </TitlesOfParts>
  <Company>Warwickshire County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 Stage 1 SATs 2019</dc:title>
  <dc:creator>Administrator</dc:creator>
  <cp:lastModifiedBy>C Woolley LOX</cp:lastModifiedBy>
  <cp:revision>43</cp:revision>
  <dcterms:created xsi:type="dcterms:W3CDTF">2019-01-28T08:31:11Z</dcterms:created>
  <dcterms:modified xsi:type="dcterms:W3CDTF">2023-04-21T16:45:18Z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0x010100665A5925E9CEF345B9077EC099AA4D77</vt:lpwstr>
  </property>
</Properties>
</file>