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5" r:id="rId4"/>
    <p:sldId id="258" r:id="rId5"/>
    <p:sldId id="266" r:id="rId6"/>
    <p:sldId id="259" r:id="rId7"/>
    <p:sldId id="260" r:id="rId8"/>
    <p:sldId id="267" r:id="rId9"/>
    <p:sldId id="261" r:id="rId10"/>
    <p:sldId id="262" r:id="rId11"/>
    <p:sldId id="268" r:id="rId12"/>
    <p:sldId id="263" r:id="rId13"/>
    <p:sldId id="264"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1474"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7D35737-0405-44CD-B0C2-92E835D85AD6}" type="datetimeFigureOut">
              <a:rPr lang="en-GB" smtClean="0"/>
              <a:t>16/07/2025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C648AF-7B34-4EF0-B495-390903545054}"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7D35737-0405-44CD-B0C2-92E835D85AD6}" type="datetimeFigureOut">
              <a:rPr lang="en-GB" smtClean="0"/>
              <a:t>16/07/2025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C648AF-7B34-4EF0-B495-390903545054}"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57D35737-0405-44CD-B0C2-92E835D85AD6}" type="datetimeFigureOut">
              <a:rPr lang="en-GB" smtClean="0"/>
              <a:t>16/07/2025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C648AF-7B34-4EF0-B495-390903545054}" type="slidenum">
              <a:rPr lang="en-GB" smtClean="0"/>
              <a:t>‹#›</a:t>
            </a:fld>
            <a:endParaRPr lang="en-GB"/>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7D35737-0405-44CD-B0C2-92E835D85AD6}" type="datetimeFigureOut">
              <a:rPr lang="en-GB" smtClean="0"/>
              <a:t>16/07/2025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C648AF-7B34-4EF0-B495-390903545054}" type="slidenum">
              <a:rPr lang="en-GB" smtClean="0"/>
              <a:t>‹#›</a:t>
            </a:fld>
            <a:endParaRPr lang="en-GB"/>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7D35737-0405-44CD-B0C2-92E835D85AD6}" type="datetimeFigureOut">
              <a:rPr lang="en-GB" smtClean="0"/>
              <a:t>16/07/2025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C648AF-7B34-4EF0-B495-390903545054}"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57D35737-0405-44CD-B0C2-92E835D85AD6}" type="datetimeFigureOut">
              <a:rPr lang="en-GB" smtClean="0"/>
              <a:t>16/07/2025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6C648AF-7B34-4EF0-B495-390903545054}" type="slidenum">
              <a:rPr lang="en-GB" smtClean="0"/>
              <a:t>‹#›</a:t>
            </a:fld>
            <a:endParaRPr lang="en-GB"/>
          </a:p>
        </p:txBody>
      </p:sp>
      <p:sp>
        <p:nvSpPr>
          <p:cNvPr id="9" name="Content Placeholder 8"/>
          <p:cNvSpPr>
            <a:spLocks noGrp="1"/>
          </p:cNvSpPr>
          <p:nvPr>
            <p:ph sz="quarter" idx="13"/>
          </p:nvPr>
        </p:nvSpPr>
        <p:spPr>
          <a:xfrm>
            <a:off x="676655"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45152"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7D35737-0405-44CD-B0C2-92E835D85AD6}" type="datetimeFigureOut">
              <a:rPr lang="en-GB" smtClean="0"/>
              <a:t>16/07/2025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6C648AF-7B34-4EF0-B495-390903545054}"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7D35737-0405-44CD-B0C2-92E835D85AD6}" type="datetimeFigureOut">
              <a:rPr lang="en-GB" smtClean="0"/>
              <a:t>16/07/2025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6C648AF-7B34-4EF0-B495-390903545054}"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57D35737-0405-44CD-B0C2-92E835D85AD6}" type="datetimeFigureOut">
              <a:rPr lang="en-GB" smtClean="0"/>
              <a:t>16/07/2025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6C648AF-7B34-4EF0-B495-390903545054}"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57D35737-0405-44CD-B0C2-92E835D85AD6}" type="datetimeFigureOut">
              <a:rPr lang="en-GB" smtClean="0"/>
              <a:t>16/07/2025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6C648AF-7B34-4EF0-B495-390903545054}" type="slidenum">
              <a:rPr lang="en-GB" smtClean="0"/>
              <a:t>‹#›</a:t>
            </a:fld>
            <a:endParaRPr lang="en-GB"/>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7D35737-0405-44CD-B0C2-92E835D85AD6}" type="datetimeFigureOut">
              <a:rPr lang="en-GB" smtClean="0"/>
              <a:t>16/07/2025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6C648AF-7B34-4EF0-B495-390903545054}" type="slidenum">
              <a:rPr lang="en-GB" smtClean="0"/>
              <a:t>‹#›</a:t>
            </a:fld>
            <a:endParaRPr lang="en-GB"/>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57D35737-0405-44CD-B0C2-92E835D85AD6}" type="datetimeFigureOut">
              <a:rPr lang="en-GB" smtClean="0"/>
              <a:t>16/07/2025</a:t>
            </a:fld>
            <a:endParaRPr lang="en-GB"/>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GB"/>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D6C648AF-7B34-4EF0-B495-390903545054}" type="slidenum">
              <a:rPr lang="en-GB" smtClean="0"/>
              <a:t>‹#›</a:t>
            </a:fld>
            <a:endParaRPr lang="en-GB"/>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sz="6000" b="1" dirty="0"/>
              <a:t>Key Stage 2 SATs</a:t>
            </a:r>
          </a:p>
        </p:txBody>
      </p:sp>
      <p:sp>
        <p:nvSpPr>
          <p:cNvPr id="3" name="Subtitle 2"/>
          <p:cNvSpPr>
            <a:spLocks noGrp="1"/>
          </p:cNvSpPr>
          <p:nvPr>
            <p:ph type="subTitle" idx="1"/>
          </p:nvPr>
        </p:nvSpPr>
        <p:spPr>
          <a:xfrm>
            <a:off x="1371600" y="3556000"/>
            <a:ext cx="6400800" cy="2537295"/>
          </a:xfrm>
        </p:spPr>
        <p:txBody>
          <a:bodyPr>
            <a:normAutofit/>
          </a:bodyPr>
          <a:lstStyle/>
          <a:p>
            <a:r>
              <a:rPr lang="en-GB" sz="4400" dirty="0"/>
              <a:t>Information for Parents</a:t>
            </a:r>
          </a:p>
          <a:p>
            <a:endParaRPr lang="en-GB" sz="4400" dirty="0"/>
          </a:p>
          <a:p>
            <a:r>
              <a:rPr lang="en-GB" sz="4400" dirty="0">
                <a:solidFill>
                  <a:schemeClr val="tx1"/>
                </a:solidFill>
              </a:rPr>
              <a:t>Loxley Primary School</a:t>
            </a:r>
          </a:p>
        </p:txBody>
      </p:sp>
    </p:spTree>
    <p:extLst>
      <p:ext uri="{BB962C8B-B14F-4D97-AF65-F5344CB8AC3E}">
        <p14:creationId xmlns:p14="http://schemas.microsoft.com/office/powerpoint/2010/main" val="5395269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0" indent="0">
              <a:buNone/>
            </a:pPr>
            <a:r>
              <a:rPr lang="en-GB" dirty="0"/>
              <a:t>The biggest change in the SATS over recent years has been in Maths.</a:t>
            </a:r>
          </a:p>
          <a:p>
            <a:pPr marL="0" indent="0">
              <a:buNone/>
            </a:pPr>
            <a:endParaRPr lang="en-GB" dirty="0"/>
          </a:p>
          <a:p>
            <a:pPr marL="0" indent="0">
              <a:buNone/>
            </a:pPr>
            <a:r>
              <a:rPr lang="en-GB" dirty="0"/>
              <a:t>There are 3 tests:</a:t>
            </a:r>
          </a:p>
          <a:p>
            <a:pPr marL="0" indent="0">
              <a:buNone/>
            </a:pPr>
            <a:r>
              <a:rPr lang="en-GB" b="1" i="1" dirty="0"/>
              <a:t>Paper 1: Arithmetic. (30 minutes). </a:t>
            </a:r>
            <a:r>
              <a:rPr lang="en-GB" dirty="0"/>
              <a:t>This covers calculation methods for all 4 operations, fractions, percentages and decimals.</a:t>
            </a:r>
          </a:p>
          <a:p>
            <a:pPr marL="0" indent="0">
              <a:buNone/>
            </a:pPr>
            <a:endParaRPr lang="en-GB" dirty="0"/>
          </a:p>
          <a:p>
            <a:pPr marL="0" indent="0">
              <a:buNone/>
            </a:pPr>
            <a:r>
              <a:rPr lang="en-GB" dirty="0"/>
              <a:t>Questions gradually increase in difficulty. </a:t>
            </a:r>
          </a:p>
        </p:txBody>
      </p:sp>
      <p:sp>
        <p:nvSpPr>
          <p:cNvPr id="3" name="Title 2"/>
          <p:cNvSpPr>
            <a:spLocks noGrp="1"/>
          </p:cNvSpPr>
          <p:nvPr>
            <p:ph type="title"/>
          </p:nvPr>
        </p:nvSpPr>
        <p:spPr/>
        <p:txBody>
          <a:bodyPr/>
          <a:lstStyle/>
          <a:p>
            <a:r>
              <a:rPr lang="en-GB" dirty="0"/>
              <a:t>Mathematics (1)</a:t>
            </a:r>
          </a:p>
        </p:txBody>
      </p:sp>
    </p:spTree>
    <p:extLst>
      <p:ext uri="{BB962C8B-B14F-4D97-AF65-F5344CB8AC3E}">
        <p14:creationId xmlns:p14="http://schemas.microsoft.com/office/powerpoint/2010/main" val="38417088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GB" b="1" i="1" dirty="0"/>
              <a:t>Papers 2 &amp; 3: </a:t>
            </a:r>
          </a:p>
          <a:p>
            <a:r>
              <a:rPr lang="en-GB" b="1" dirty="0"/>
              <a:t>Problem solving and reasoning. (40 minutes each). </a:t>
            </a:r>
            <a:r>
              <a:rPr lang="en-GB" dirty="0"/>
              <a:t>Pupils will still need calculation skills and the questions will be varied  including multiple choice, matching to a correct answer, completing a table or drawing a shape. Some questions will also require children to show or explain their working out.</a:t>
            </a:r>
          </a:p>
          <a:p>
            <a:endParaRPr lang="en-GB" dirty="0"/>
          </a:p>
        </p:txBody>
      </p:sp>
      <p:sp>
        <p:nvSpPr>
          <p:cNvPr id="3" name="Title 2"/>
          <p:cNvSpPr>
            <a:spLocks noGrp="1"/>
          </p:cNvSpPr>
          <p:nvPr>
            <p:ph type="title"/>
          </p:nvPr>
        </p:nvSpPr>
        <p:spPr/>
        <p:txBody>
          <a:bodyPr/>
          <a:lstStyle/>
          <a:p>
            <a:r>
              <a:rPr lang="en-GB" dirty="0"/>
              <a:t>Mathematics (2)</a:t>
            </a:r>
          </a:p>
        </p:txBody>
      </p:sp>
    </p:spTree>
    <p:extLst>
      <p:ext uri="{BB962C8B-B14F-4D97-AF65-F5344CB8AC3E}">
        <p14:creationId xmlns:p14="http://schemas.microsoft.com/office/powerpoint/2010/main" val="42513533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988840"/>
            <a:ext cx="7408333" cy="4137323"/>
          </a:xfrm>
        </p:spPr>
        <p:txBody>
          <a:bodyPr/>
          <a:lstStyle/>
          <a:p>
            <a:r>
              <a:rPr lang="en-GB" dirty="0"/>
              <a:t>Still teaching the National Curriculum!</a:t>
            </a:r>
          </a:p>
          <a:p>
            <a:r>
              <a:rPr lang="en-GB" dirty="0"/>
              <a:t>SATs Club </a:t>
            </a:r>
            <a:r>
              <a:rPr lang="en-GB" i="1" dirty="0"/>
              <a:t>(optional – see Mrs </a:t>
            </a:r>
            <a:r>
              <a:rPr lang="en-GB" i="1" dirty="0" err="1"/>
              <a:t>Beacham</a:t>
            </a:r>
            <a:r>
              <a:rPr lang="en-GB" i="1" dirty="0"/>
              <a:t> for a letter)</a:t>
            </a:r>
            <a:endParaRPr lang="en-GB" dirty="0"/>
          </a:p>
          <a:p>
            <a:r>
              <a:rPr lang="en-GB" dirty="0"/>
              <a:t>Mini test sessions to analyse for gaps .</a:t>
            </a:r>
          </a:p>
          <a:p>
            <a:r>
              <a:rPr lang="en-GB" dirty="0"/>
              <a:t>Intervention sessions to ensure that children have 1:1 or small group sessions to address any issues.</a:t>
            </a:r>
          </a:p>
          <a:p>
            <a:r>
              <a:rPr lang="en-GB" dirty="0"/>
              <a:t>Keeping it all as stress free as possible – we do not want children to become overly stressed. </a:t>
            </a:r>
          </a:p>
        </p:txBody>
      </p:sp>
      <p:sp>
        <p:nvSpPr>
          <p:cNvPr id="3" name="Title 2"/>
          <p:cNvSpPr>
            <a:spLocks noGrp="1"/>
          </p:cNvSpPr>
          <p:nvPr>
            <p:ph type="title"/>
          </p:nvPr>
        </p:nvSpPr>
        <p:spPr/>
        <p:txBody>
          <a:bodyPr/>
          <a:lstStyle/>
          <a:p>
            <a:r>
              <a:rPr lang="en-GB" dirty="0"/>
              <a:t>What we are doing in school</a:t>
            </a:r>
          </a:p>
        </p:txBody>
      </p:sp>
    </p:spTree>
    <p:extLst>
      <p:ext uri="{BB962C8B-B14F-4D97-AF65-F5344CB8AC3E}">
        <p14:creationId xmlns:p14="http://schemas.microsoft.com/office/powerpoint/2010/main" val="17816076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a:t>Support and reassure when completing homework.</a:t>
            </a:r>
          </a:p>
          <a:p>
            <a:r>
              <a:rPr lang="en-GB" dirty="0"/>
              <a:t>Aim for  the best possible attendance.</a:t>
            </a:r>
          </a:p>
          <a:p>
            <a:r>
              <a:rPr lang="en-GB" dirty="0"/>
              <a:t>Encourage a little and often approach to school led tasks – spelling/reading/times tables.</a:t>
            </a:r>
          </a:p>
          <a:p>
            <a:r>
              <a:rPr lang="en-GB" dirty="0"/>
              <a:t>Ensure a good night’s sleep and a healthy breakfast each day so that children are ready to learn.</a:t>
            </a:r>
          </a:p>
        </p:txBody>
      </p:sp>
      <p:sp>
        <p:nvSpPr>
          <p:cNvPr id="3" name="Title 2"/>
          <p:cNvSpPr>
            <a:spLocks noGrp="1"/>
          </p:cNvSpPr>
          <p:nvPr>
            <p:ph type="title"/>
          </p:nvPr>
        </p:nvSpPr>
        <p:spPr/>
        <p:txBody>
          <a:bodyPr/>
          <a:lstStyle/>
          <a:p>
            <a:r>
              <a:rPr lang="en-GB" dirty="0"/>
              <a:t>What parents can do at home</a:t>
            </a:r>
          </a:p>
        </p:txBody>
      </p:sp>
    </p:spTree>
    <p:extLst>
      <p:ext uri="{BB962C8B-B14F-4D97-AF65-F5344CB8AC3E}">
        <p14:creationId xmlns:p14="http://schemas.microsoft.com/office/powerpoint/2010/main" val="12794979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GB" dirty="0"/>
              <a:t>From September 2015 a new National Curriculum was introduced – the previously used ‘levels’ were discontinued.</a:t>
            </a:r>
          </a:p>
          <a:p>
            <a:r>
              <a:rPr lang="en-GB" dirty="0"/>
              <a:t>From summer 2016 the SATs reflected the new curriculum for the first time.</a:t>
            </a:r>
          </a:p>
          <a:p>
            <a:r>
              <a:rPr lang="en-GB" dirty="0"/>
              <a:t>The new curriculum was more rigorous and set higher expectations.</a:t>
            </a:r>
          </a:p>
          <a:p>
            <a:r>
              <a:rPr lang="en-GB" dirty="0"/>
              <a:t>The assessments are a mix of tests and Teacher Assessments.</a:t>
            </a:r>
          </a:p>
          <a:p>
            <a:endParaRPr lang="en-GB" dirty="0"/>
          </a:p>
        </p:txBody>
      </p:sp>
      <p:sp>
        <p:nvSpPr>
          <p:cNvPr id="3" name="Title 2"/>
          <p:cNvSpPr>
            <a:spLocks noGrp="1"/>
          </p:cNvSpPr>
          <p:nvPr>
            <p:ph type="title"/>
          </p:nvPr>
        </p:nvSpPr>
        <p:spPr/>
        <p:txBody>
          <a:bodyPr/>
          <a:lstStyle/>
          <a:p>
            <a:r>
              <a:rPr lang="en-GB" dirty="0"/>
              <a:t>Background</a:t>
            </a:r>
          </a:p>
        </p:txBody>
      </p:sp>
    </p:spTree>
    <p:extLst>
      <p:ext uri="{BB962C8B-B14F-4D97-AF65-F5344CB8AC3E}">
        <p14:creationId xmlns:p14="http://schemas.microsoft.com/office/powerpoint/2010/main" val="7242243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a:t>Previous National Curriculum levels are no longer valid.</a:t>
            </a:r>
          </a:p>
          <a:p>
            <a:r>
              <a:rPr lang="en-GB" dirty="0"/>
              <a:t>From 2016, test scores have been reported as a ‘scaled score’.</a:t>
            </a:r>
          </a:p>
          <a:p>
            <a:r>
              <a:rPr lang="en-GB" dirty="0"/>
              <a:t>Parents will receive their children’s score with their annual end of year report.</a:t>
            </a:r>
          </a:p>
        </p:txBody>
      </p:sp>
      <p:sp>
        <p:nvSpPr>
          <p:cNvPr id="3" name="Title 2"/>
          <p:cNvSpPr>
            <a:spLocks noGrp="1"/>
          </p:cNvSpPr>
          <p:nvPr>
            <p:ph type="title"/>
          </p:nvPr>
        </p:nvSpPr>
        <p:spPr/>
        <p:txBody>
          <a:bodyPr/>
          <a:lstStyle/>
          <a:p>
            <a:r>
              <a:rPr lang="en-GB" dirty="0"/>
              <a:t>Assessment &amp; Reporting</a:t>
            </a:r>
          </a:p>
        </p:txBody>
      </p:sp>
    </p:spTree>
    <p:extLst>
      <p:ext uri="{BB962C8B-B14F-4D97-AF65-F5344CB8AC3E}">
        <p14:creationId xmlns:p14="http://schemas.microsoft.com/office/powerpoint/2010/main" val="31809509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GB" dirty="0"/>
              <a:t>A scaled score is a numerical result rather than a ‘level’.</a:t>
            </a:r>
          </a:p>
          <a:p>
            <a:r>
              <a:rPr lang="en-GB" dirty="0"/>
              <a:t>A score of 100 will be the ‘national standard’.</a:t>
            </a:r>
          </a:p>
          <a:p>
            <a:r>
              <a:rPr lang="en-GB" dirty="0"/>
              <a:t>Each pupil’s raw score will be converted on a scale to a ‘scaled score’.</a:t>
            </a:r>
          </a:p>
          <a:p>
            <a:r>
              <a:rPr lang="en-GB" dirty="0"/>
              <a:t>A pupil scoring 100 or above will have been able to demonstrate sufficient knowledge in the area assessed by the test.</a:t>
            </a:r>
          </a:p>
        </p:txBody>
      </p:sp>
      <p:sp>
        <p:nvSpPr>
          <p:cNvPr id="3" name="Title 2"/>
          <p:cNvSpPr>
            <a:spLocks noGrp="1"/>
          </p:cNvSpPr>
          <p:nvPr>
            <p:ph type="title"/>
          </p:nvPr>
        </p:nvSpPr>
        <p:spPr/>
        <p:txBody>
          <a:bodyPr/>
          <a:lstStyle/>
          <a:p>
            <a:r>
              <a:rPr lang="en-GB" dirty="0"/>
              <a:t>What are ‘scaled scores’?</a:t>
            </a:r>
          </a:p>
        </p:txBody>
      </p:sp>
    </p:spTree>
    <p:extLst>
      <p:ext uri="{BB962C8B-B14F-4D97-AF65-F5344CB8AC3E}">
        <p14:creationId xmlns:p14="http://schemas.microsoft.com/office/powerpoint/2010/main" val="27571747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a:t>In previous SATs rounds there were separate tests for higher attaining pupils, but this was removed from 2015.</a:t>
            </a:r>
          </a:p>
          <a:p>
            <a:r>
              <a:rPr lang="en-GB" dirty="0"/>
              <a:t>Each test now has more scope for higher ability pupils to show their strengths.</a:t>
            </a:r>
          </a:p>
          <a:p>
            <a:r>
              <a:rPr lang="en-GB" dirty="0"/>
              <a:t>Children are judged as achieving ‘Greater Depth’ if their scaled score is 110+</a:t>
            </a:r>
          </a:p>
        </p:txBody>
      </p:sp>
      <p:sp>
        <p:nvSpPr>
          <p:cNvPr id="3" name="Title 2"/>
          <p:cNvSpPr>
            <a:spLocks noGrp="1"/>
          </p:cNvSpPr>
          <p:nvPr>
            <p:ph type="title"/>
          </p:nvPr>
        </p:nvSpPr>
        <p:spPr/>
        <p:txBody>
          <a:bodyPr/>
          <a:lstStyle/>
          <a:p>
            <a:r>
              <a:rPr lang="en-GB" dirty="0"/>
              <a:t>Higher Attaining Pupils</a:t>
            </a:r>
          </a:p>
        </p:txBody>
      </p:sp>
    </p:spTree>
    <p:extLst>
      <p:ext uri="{BB962C8B-B14F-4D97-AF65-F5344CB8AC3E}">
        <p14:creationId xmlns:p14="http://schemas.microsoft.com/office/powerpoint/2010/main" val="2855774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pPr marL="0" indent="0">
              <a:buNone/>
            </a:pPr>
            <a:r>
              <a:rPr lang="en-GB" dirty="0"/>
              <a:t>The week beginning the </a:t>
            </a:r>
            <a:r>
              <a:rPr lang="en-GB" b="1" u="sng" dirty="0"/>
              <a:t>13th May </a:t>
            </a:r>
            <a:r>
              <a:rPr lang="en-GB" dirty="0"/>
              <a:t> Year 6 children will have tests in:</a:t>
            </a:r>
          </a:p>
          <a:p>
            <a:r>
              <a:rPr lang="en-GB" dirty="0"/>
              <a:t>Reading (60 minutes)</a:t>
            </a:r>
          </a:p>
          <a:p>
            <a:r>
              <a:rPr lang="en-GB" dirty="0"/>
              <a:t>Grammar and Punctuation (45 minutes)</a:t>
            </a:r>
          </a:p>
          <a:p>
            <a:r>
              <a:rPr lang="en-GB" dirty="0"/>
              <a:t>Spelling (15 minutes)</a:t>
            </a:r>
          </a:p>
          <a:p>
            <a:r>
              <a:rPr lang="en-GB" dirty="0"/>
              <a:t>Maths</a:t>
            </a:r>
          </a:p>
          <a:p>
            <a:r>
              <a:rPr lang="en-GB" dirty="0"/>
              <a:t>Paper 1 – Arithmetic (30 minutes)</a:t>
            </a:r>
          </a:p>
          <a:p>
            <a:r>
              <a:rPr lang="en-GB" dirty="0"/>
              <a:t>Paper 2 – Problem Solving &amp; Reasoning (40 minutes)</a:t>
            </a:r>
          </a:p>
          <a:p>
            <a:r>
              <a:rPr lang="en-GB" dirty="0"/>
              <a:t>Paper 3 - Problem Solving &amp; Reasoning (40 minutes)</a:t>
            </a:r>
          </a:p>
          <a:p>
            <a:endParaRPr lang="en-GB" dirty="0"/>
          </a:p>
          <a:p>
            <a:r>
              <a:rPr lang="en-GB" dirty="0"/>
              <a:t>Writing is assessed differently.</a:t>
            </a:r>
          </a:p>
        </p:txBody>
      </p:sp>
      <p:sp>
        <p:nvSpPr>
          <p:cNvPr id="3" name="Title 2"/>
          <p:cNvSpPr>
            <a:spLocks noGrp="1"/>
          </p:cNvSpPr>
          <p:nvPr>
            <p:ph type="title"/>
          </p:nvPr>
        </p:nvSpPr>
        <p:spPr/>
        <p:txBody>
          <a:bodyPr/>
          <a:lstStyle/>
          <a:p>
            <a:r>
              <a:rPr lang="en-GB" dirty="0"/>
              <a:t>The Tests</a:t>
            </a:r>
          </a:p>
        </p:txBody>
      </p:sp>
    </p:spTree>
    <p:extLst>
      <p:ext uri="{BB962C8B-B14F-4D97-AF65-F5344CB8AC3E}">
        <p14:creationId xmlns:p14="http://schemas.microsoft.com/office/powerpoint/2010/main" val="21315555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GB" dirty="0"/>
              <a:t>Reading is assessed on one test. Children have a booklet containing 3 unrelated texts. </a:t>
            </a:r>
          </a:p>
          <a:p>
            <a:r>
              <a:rPr lang="en-GB" dirty="0"/>
              <a:t>There is usually a variety of text types such as poetry, fiction, or non fiction.</a:t>
            </a:r>
          </a:p>
          <a:p>
            <a:r>
              <a:rPr lang="en-GB" dirty="0"/>
              <a:t>Questions can be multiple choice, one word answers or questions that require a more considered written answer.</a:t>
            </a:r>
          </a:p>
        </p:txBody>
      </p:sp>
      <p:sp>
        <p:nvSpPr>
          <p:cNvPr id="3" name="Title 2"/>
          <p:cNvSpPr>
            <a:spLocks noGrp="1"/>
          </p:cNvSpPr>
          <p:nvPr>
            <p:ph type="title"/>
          </p:nvPr>
        </p:nvSpPr>
        <p:spPr/>
        <p:txBody>
          <a:bodyPr/>
          <a:lstStyle/>
          <a:p>
            <a:r>
              <a:rPr lang="en-GB" dirty="0"/>
              <a:t>Reading</a:t>
            </a:r>
          </a:p>
        </p:txBody>
      </p:sp>
    </p:spTree>
    <p:extLst>
      <p:ext uri="{BB962C8B-B14F-4D97-AF65-F5344CB8AC3E}">
        <p14:creationId xmlns:p14="http://schemas.microsoft.com/office/powerpoint/2010/main" val="19531591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GB" dirty="0"/>
              <a:t>Writing is assessed solely by the teacher, and it is recommended that these judgements are validated externally. This can be at consortium level, at ‘agreement trialling’ at the LA, or formal moderation by LA moderators. </a:t>
            </a:r>
          </a:p>
          <a:p>
            <a:r>
              <a:rPr lang="en-GB" dirty="0"/>
              <a:t>Writing is assessed across many samples of writing activities. Staff plan writing opportunities in order to give children the chance to show off their writing skills across a range of pieces and genres over several months.</a:t>
            </a:r>
          </a:p>
        </p:txBody>
      </p:sp>
      <p:sp>
        <p:nvSpPr>
          <p:cNvPr id="3" name="Title 2"/>
          <p:cNvSpPr>
            <a:spLocks noGrp="1"/>
          </p:cNvSpPr>
          <p:nvPr>
            <p:ph type="title"/>
          </p:nvPr>
        </p:nvSpPr>
        <p:spPr/>
        <p:txBody>
          <a:bodyPr/>
          <a:lstStyle/>
          <a:p>
            <a:r>
              <a:rPr lang="en-GB" dirty="0"/>
              <a:t>Writing</a:t>
            </a:r>
          </a:p>
        </p:txBody>
      </p:sp>
    </p:spTree>
    <p:extLst>
      <p:ext uri="{BB962C8B-B14F-4D97-AF65-F5344CB8AC3E}">
        <p14:creationId xmlns:p14="http://schemas.microsoft.com/office/powerpoint/2010/main" val="34744591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GB" dirty="0"/>
              <a:t>There are 2 tests:</a:t>
            </a:r>
          </a:p>
          <a:p>
            <a:pPr marL="0" indent="0">
              <a:buNone/>
            </a:pPr>
            <a:r>
              <a:rPr lang="en-GB" dirty="0"/>
              <a:t>Paper 1: Spelling. This is read out by the teacher and the children have one word to complete a sentence in their answer booklet.</a:t>
            </a:r>
          </a:p>
          <a:p>
            <a:pPr marL="0" indent="0">
              <a:buNone/>
            </a:pPr>
            <a:endParaRPr lang="en-GB" dirty="0"/>
          </a:p>
          <a:p>
            <a:pPr marL="0" indent="0">
              <a:buNone/>
            </a:pPr>
            <a:r>
              <a:rPr lang="en-GB" dirty="0"/>
              <a:t>Paper 2: Questions. There will be multiple choice questions and one word answers.</a:t>
            </a:r>
          </a:p>
          <a:p>
            <a:pPr marL="0" indent="0">
              <a:buNone/>
            </a:pPr>
            <a:endParaRPr lang="en-GB" dirty="0"/>
          </a:p>
        </p:txBody>
      </p:sp>
      <p:sp>
        <p:nvSpPr>
          <p:cNvPr id="3" name="Title 2"/>
          <p:cNvSpPr>
            <a:spLocks noGrp="1"/>
          </p:cNvSpPr>
          <p:nvPr>
            <p:ph type="title"/>
          </p:nvPr>
        </p:nvSpPr>
        <p:spPr/>
        <p:txBody>
          <a:bodyPr/>
          <a:lstStyle/>
          <a:p>
            <a:r>
              <a:rPr lang="en-GB" dirty="0"/>
              <a:t>Grammar, Punctuation &amp; Spelling</a:t>
            </a:r>
          </a:p>
        </p:txBody>
      </p:sp>
    </p:spTree>
    <p:extLst>
      <p:ext uri="{BB962C8B-B14F-4D97-AF65-F5344CB8AC3E}">
        <p14:creationId xmlns:p14="http://schemas.microsoft.com/office/powerpoint/2010/main" val="114087829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433</TotalTime>
  <Words>726</Words>
  <Application>Microsoft Office PowerPoint</Application>
  <PresentationFormat>On-screen Show (4:3)</PresentationFormat>
  <Paragraphs>66</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Candara</vt:lpstr>
      <vt:lpstr>Symbol</vt:lpstr>
      <vt:lpstr>Waveform</vt:lpstr>
      <vt:lpstr>Key Stage 2 SATs</vt:lpstr>
      <vt:lpstr>Background</vt:lpstr>
      <vt:lpstr>Assessment &amp; Reporting</vt:lpstr>
      <vt:lpstr>What are ‘scaled scores’?</vt:lpstr>
      <vt:lpstr>Higher Attaining Pupils</vt:lpstr>
      <vt:lpstr>The Tests</vt:lpstr>
      <vt:lpstr>Reading</vt:lpstr>
      <vt:lpstr>Writing</vt:lpstr>
      <vt:lpstr>Grammar, Punctuation &amp; Spelling</vt:lpstr>
      <vt:lpstr>Mathematics (1)</vt:lpstr>
      <vt:lpstr>Mathematics (2)</vt:lpstr>
      <vt:lpstr>What we are doing in school</vt:lpstr>
      <vt:lpstr>What parents can do at home</vt:lpstr>
    </vt:vector>
  </TitlesOfParts>
  <Company>Warwickshire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Key Stage 1 SATs 2019</dc:title>
  <dc:creator>Administrator</dc:creator>
  <cp:lastModifiedBy>T Dale LOX</cp:lastModifiedBy>
  <cp:revision>33</cp:revision>
  <dcterms:created xsi:type="dcterms:W3CDTF">2019-01-28T08:31:11Z</dcterms:created>
  <dcterms:modified xsi:type="dcterms:W3CDTF">2025-07-16T12:45:02Z</dcterms:modified>
</cp:coreProperties>
</file>